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8981be03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d8981be03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cd748f5c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2cd748f5c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2cd748f5c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2cd748f5c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cd748f5c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2cd748f5c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2cd748f5c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2cd748f5c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2cd748f5c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cd748f5c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2cd748f5c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2cd748f5c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cd748f5c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cd748f5c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 myrtillus (–Vm), V. vitis-idaea (–Vv) or E. hermaphroditum (–Eh); </a:t>
            </a:r>
            <a:r>
              <a:rPr lang="en" sz="1350">
                <a:solidFill>
                  <a:srgbClr val="222222"/>
                </a:solidFill>
                <a:highlight>
                  <a:srgbClr val="FFFFFF"/>
                </a:highlight>
                <a:latin typeface="Times New Roman"/>
                <a:ea typeface="Times New Roman"/>
                <a:cs typeface="Times New Roman"/>
                <a:sym typeface="Times New Roman"/>
              </a:rPr>
              <a:t>(trees (–T), shrubs (–S) and mosses (–M)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cd748f5c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cd748f5c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2cd748f5c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2cd748f5c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2cd748f5c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2cd748f5c3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d8981be03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d8981be03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2cd748f5c3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2cd748f5c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cd748f5c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2cd748f5c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2cd748f5c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2cd748f5c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2cd748f5c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2cd748f5c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Imm = immigration, ext = extinction, tot = total; </a:t>
            </a:r>
            <a:r>
              <a:rPr lang="en"/>
              <a:t>species proportional abundances, pi and pi’, in the first (time 1) and second (time 2) community, respectively;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cd748f5c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2cd748f5c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cd748f5c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2cd748f5c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2cd748f5c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2cd748f5c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2cd748f5c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2cd748f5c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cd748f5c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cd748f5c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2cd748f5c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2cd748f5c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2cd748f5c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2cd748f5c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2cd748f5c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2cd748f5c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cd748f5c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2cd748f5c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2cd748f5c3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2cd748f5c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2cd748f5c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2cd748f5c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2cd748f5c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2cd748f5c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2cd748f5c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2cd748f5c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2cd748f5c3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2cd748f5c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2cd748f5c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2cd748f5c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2cd748f5c3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2cd748f5c3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2cd748f5c3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2cd748f5c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2cd748f5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2cd748f5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2cd748f5c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2cd748f5c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2cd748f5c3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2cd748f5c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2cd748f5c3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2cd748f5c3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2cd748f5c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2cd748f5c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Solid lines = positive, dashed lines = negative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2cd748f5c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2cd748f5c3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Solid lines = positive, dashed lines = negative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2cd748f5c3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2cd748f5c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cd748f5c3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2cd748f5c3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d8981be03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d8981be03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2cd748f5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cd748f5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out surprising conclusion of weak plant effects on functions, but then again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2cd748f5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2cd748f5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Disproportionately losing big things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2cd748f5c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2cd748f5c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 animal removal experiment. Not well replicated, but suggestive! fruit production (FP), ant defense by some species (AD), herbivory of shoots (He), thorn production (TP), nectary production (NP), and spine length (SL); fire intensity (Fi), cattle production in both dry (C-D) and wet (C-W) seasons, disease prevalence (D), infectivity of arbuscular mycorrhizae fungi (AMF), photosynthetic rates (Ph), and transpiration rates (TR)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2cd748f5c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2cd748f5c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2cd748f5c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2cd748f5c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hyperlink" Target="https://commons.wikimedia.org/w/index.php?curid=26731288" TargetMode="External"/><Relationship Id="rId9" Type="http://schemas.openxmlformats.org/officeDocument/2006/relationships/image" Target="../media/image19.png"/><Relationship Id="rId5" Type="http://schemas.openxmlformats.org/officeDocument/2006/relationships/hyperlink" Target="https://commons.wikimedia.org/w/index.php?curid=9873223" TargetMode="External"/><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152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Biodiversity and Ecosystem Functioning</a:t>
            </a:r>
            <a:endParaRPr/>
          </a:p>
        </p:txBody>
      </p:sp>
      <p:sp>
        <p:nvSpPr>
          <p:cNvPr id="55" name="Google Shape;55;p13"/>
          <p:cNvSpPr txBox="1"/>
          <p:nvPr>
            <p:ph idx="1" type="subTitle"/>
          </p:nvPr>
        </p:nvSpPr>
        <p:spPr>
          <a:xfrm>
            <a:off x="311700" y="2389575"/>
            <a:ext cx="8520600" cy="2430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Today’s Agenda:</a:t>
            </a:r>
            <a:endParaRPr b="1"/>
          </a:p>
          <a:p>
            <a:pPr indent="0" lvl="0" marL="0" rtl="0" algn="ctr">
              <a:spcBef>
                <a:spcPts val="0"/>
              </a:spcBef>
              <a:spcAft>
                <a:spcPts val="0"/>
              </a:spcAft>
              <a:buNone/>
            </a:pPr>
            <a:r>
              <a:t/>
            </a:r>
            <a:endParaRPr b="1"/>
          </a:p>
          <a:p>
            <a:pPr indent="-406400" lvl="0" marL="457200" rtl="0" algn="ctr">
              <a:spcBef>
                <a:spcPts val="0"/>
              </a:spcBef>
              <a:spcAft>
                <a:spcPts val="0"/>
              </a:spcAft>
              <a:buSzPts val="2800"/>
              <a:buChar char="●"/>
            </a:pPr>
            <a:r>
              <a:rPr lang="en"/>
              <a:t>Quiz</a:t>
            </a:r>
            <a:endParaRPr/>
          </a:p>
          <a:p>
            <a:pPr indent="-406400" lvl="0" marL="457200" rtl="0" algn="ctr">
              <a:spcBef>
                <a:spcPts val="0"/>
              </a:spcBef>
              <a:spcAft>
                <a:spcPts val="0"/>
              </a:spcAft>
              <a:buSzPts val="2800"/>
              <a:buChar char="●"/>
            </a:pPr>
            <a:r>
              <a:rPr lang="en"/>
              <a:t>BEF: Unanswered Questions</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Effects across trophic levels</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know the higher trophic levels matter for functioning</a:t>
            </a:r>
            <a:endParaRPr/>
          </a:p>
          <a:p>
            <a:pPr indent="-342900" lvl="0" marL="457200" rtl="0" algn="l">
              <a:spcBef>
                <a:spcPts val="0"/>
              </a:spcBef>
              <a:spcAft>
                <a:spcPts val="0"/>
              </a:spcAft>
              <a:buSzPts val="1800"/>
              <a:buChar char="-"/>
            </a:pPr>
            <a:r>
              <a:rPr lang="en"/>
              <a:t>Unclear how </a:t>
            </a:r>
            <a:r>
              <a:rPr i="1" lang="en"/>
              <a:t>diversity</a:t>
            </a:r>
            <a:r>
              <a:rPr lang="en"/>
              <a:t> in higher trophic levels impacts things</a:t>
            </a:r>
            <a:endParaRPr/>
          </a:p>
          <a:p>
            <a:pPr indent="-342900" lvl="0" marL="457200" rtl="0" algn="l">
              <a:spcBef>
                <a:spcPts val="0"/>
              </a:spcBef>
              <a:spcAft>
                <a:spcPts val="0"/>
              </a:spcAft>
              <a:buSzPts val="1800"/>
              <a:buChar char="-"/>
            </a:pPr>
            <a:r>
              <a:rPr lang="en"/>
              <a:t>Also unclear how diversity interacts across trophic levels </a:t>
            </a:r>
            <a:endParaRPr/>
          </a:p>
          <a:p>
            <a:pPr indent="-317500" lvl="1" marL="914400" rtl="0" algn="l">
              <a:spcBef>
                <a:spcPts val="0"/>
              </a:spcBef>
              <a:spcAft>
                <a:spcPts val="0"/>
              </a:spcAft>
              <a:buSzPts val="1400"/>
              <a:buChar char="-"/>
            </a:pPr>
            <a:r>
              <a:rPr lang="en"/>
              <a:t>(e.g., do herbivore diversity effects depend on plant diversity?)</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
              <a:t>Algal or microbial systems in the lab are probably a good place to test!</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125" name="Google Shape;125;p23"/>
          <p:cNvSpPr/>
          <p:nvPr/>
        </p:nvSpPr>
        <p:spPr>
          <a:xfrm>
            <a:off x="319125" y="1619350"/>
            <a:ext cx="44697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132" name="Google Shape;132;p24"/>
          <p:cNvSpPr/>
          <p:nvPr/>
        </p:nvSpPr>
        <p:spPr>
          <a:xfrm>
            <a:off x="319125" y="2000350"/>
            <a:ext cx="44697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Species loss vs introduction</a:t>
            </a:r>
            <a:endParaRPr/>
          </a:p>
        </p:txBody>
      </p:sp>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BEF experiments focus on assembling species</a:t>
            </a:r>
            <a:endParaRPr/>
          </a:p>
          <a:p>
            <a:pPr indent="0" lvl="0" marL="0" rtl="0" algn="l">
              <a:spcBef>
                <a:spcPts val="1200"/>
              </a:spcBef>
              <a:spcAft>
                <a:spcPts val="1200"/>
              </a:spcAft>
              <a:buNone/>
            </a:pPr>
            <a:r>
              <a:rPr lang="en"/>
              <a:t>	Individuals of selected species are added to an unoccupied </a:t>
            </a:r>
            <a:r>
              <a:rPr lang="en"/>
              <a:t>environment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Species loss vs introduction</a:t>
            </a:r>
            <a:endParaRPr/>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BEF experiments focus on assembling species</a:t>
            </a:r>
            <a:endParaRPr/>
          </a:p>
          <a:p>
            <a:pPr indent="0" lvl="0" marL="0" rtl="0" algn="l">
              <a:spcBef>
                <a:spcPts val="1200"/>
              </a:spcBef>
              <a:spcAft>
                <a:spcPts val="0"/>
              </a:spcAft>
              <a:buNone/>
            </a:pPr>
            <a:r>
              <a:rPr lang="en"/>
              <a:t>	Individuals of selected species are added to an unoccupied environment</a:t>
            </a:r>
            <a:endParaRPr/>
          </a:p>
          <a:p>
            <a:pPr indent="0" lvl="0" marL="0" rtl="0" algn="l">
              <a:spcBef>
                <a:spcPts val="1200"/>
              </a:spcBef>
              <a:spcAft>
                <a:spcPts val="1200"/>
              </a:spcAft>
              <a:buNone/>
            </a:pPr>
            <a:r>
              <a:rPr lang="en"/>
              <a:t>Adding species to an empty area == removing species from an occupied area?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BEF with removal</a:t>
            </a:r>
            <a:endParaRPr/>
          </a:p>
        </p:txBody>
      </p:sp>
      <p:pic>
        <p:nvPicPr>
          <p:cNvPr id="150" name="Google Shape;150;p27"/>
          <p:cNvPicPr preferRelativeResize="0"/>
          <p:nvPr/>
        </p:nvPicPr>
        <p:blipFill rotWithShape="1">
          <a:blip r:embed="rId3">
            <a:alphaModFix/>
          </a:blip>
          <a:srcRect b="51439" l="35965" r="17538" t="17924"/>
          <a:stretch/>
        </p:blipFill>
        <p:spPr>
          <a:xfrm>
            <a:off x="6104926" y="159275"/>
            <a:ext cx="2727374" cy="1010850"/>
          </a:xfrm>
          <a:prstGeom prst="rect">
            <a:avLst/>
          </a:prstGeom>
          <a:noFill/>
          <a:ln cap="flat" cmpd="sng" w="9525">
            <a:solidFill>
              <a:schemeClr val="dk2"/>
            </a:solidFill>
            <a:prstDash val="solid"/>
            <a:round/>
            <a:headEnd len="sm" w="sm" type="none"/>
            <a:tailEnd len="sm" w="sm" type="none"/>
          </a:ln>
        </p:spPr>
      </p:pic>
      <p:sp>
        <p:nvSpPr>
          <p:cNvPr id="151" name="Google Shape;151;p27"/>
          <p:cNvSpPr txBox="1"/>
          <p:nvPr/>
        </p:nvSpPr>
        <p:spPr>
          <a:xfrm>
            <a:off x="309200" y="1381500"/>
            <a:ext cx="6372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Island experiment in Sweden</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30 islands, 14 plots each (n = 420 total)</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Removed 0 to 3 functional groups (tree, shrub, moss)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Removed 0 to 3 species of shrub</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Measured 15 ecosystem functions</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BEF with removal</a:t>
            </a:r>
            <a:endParaRPr/>
          </a:p>
        </p:txBody>
      </p:sp>
      <p:pic>
        <p:nvPicPr>
          <p:cNvPr id="157" name="Google Shape;157;p28"/>
          <p:cNvPicPr preferRelativeResize="0"/>
          <p:nvPr/>
        </p:nvPicPr>
        <p:blipFill>
          <a:blip r:embed="rId3">
            <a:alphaModFix/>
          </a:blip>
          <a:stretch>
            <a:fillRect/>
          </a:stretch>
        </p:blipFill>
        <p:spPr>
          <a:xfrm>
            <a:off x="152400" y="1170125"/>
            <a:ext cx="5796562" cy="3820976"/>
          </a:xfrm>
          <a:prstGeom prst="rect">
            <a:avLst/>
          </a:prstGeom>
          <a:noFill/>
          <a:ln>
            <a:noFill/>
          </a:ln>
        </p:spPr>
      </p:pic>
      <p:pic>
        <p:nvPicPr>
          <p:cNvPr id="158" name="Google Shape;158;p28"/>
          <p:cNvPicPr preferRelativeResize="0"/>
          <p:nvPr/>
        </p:nvPicPr>
        <p:blipFill rotWithShape="1">
          <a:blip r:embed="rId4">
            <a:alphaModFix/>
          </a:blip>
          <a:srcRect b="51439" l="35965" r="17538" t="17924"/>
          <a:stretch/>
        </p:blipFill>
        <p:spPr>
          <a:xfrm>
            <a:off x="6104926" y="159275"/>
            <a:ext cx="2727374" cy="1010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 and removal </a:t>
            </a:r>
            <a:endParaRPr/>
          </a:p>
        </p:txBody>
      </p:sp>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Need for experiments that use both addition and removal</a:t>
            </a:r>
            <a:endParaRPr/>
          </a:p>
          <a:p>
            <a:pPr indent="-342900" lvl="0" marL="457200" rtl="0" algn="l">
              <a:spcBef>
                <a:spcPts val="1200"/>
              </a:spcBef>
              <a:spcAft>
                <a:spcPts val="0"/>
              </a:spcAft>
              <a:buSzPts val="1800"/>
              <a:buChar char="-"/>
            </a:pPr>
            <a:r>
              <a:rPr lang="en"/>
              <a:t>Relatively fast </a:t>
            </a:r>
            <a:r>
              <a:rPr lang="en"/>
              <a:t>systems</a:t>
            </a:r>
            <a:r>
              <a:rPr lang="en"/>
              <a:t> probably most amenable (e.g. algae)</a:t>
            </a:r>
            <a:endParaRPr/>
          </a:p>
          <a:p>
            <a:pPr indent="-342900" lvl="0" marL="457200" rtl="0" algn="l">
              <a:spcBef>
                <a:spcPts val="0"/>
              </a:spcBef>
              <a:spcAft>
                <a:spcPts val="0"/>
              </a:spcAft>
              <a:buSzPts val="1800"/>
              <a:buChar char="-"/>
            </a:pPr>
            <a:r>
              <a:rPr lang="en"/>
              <a:t>Some experiments suggest that order of arrival matters</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170" name="Google Shape;17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171" name="Google Shape;171;p30"/>
          <p:cNvSpPr/>
          <p:nvPr/>
        </p:nvSpPr>
        <p:spPr>
          <a:xfrm>
            <a:off x="319125" y="2000350"/>
            <a:ext cx="44697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177" name="Google Shape;17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178" name="Google Shape;178;p31"/>
          <p:cNvSpPr/>
          <p:nvPr/>
        </p:nvSpPr>
        <p:spPr>
          <a:xfrm>
            <a:off x="319125" y="2305150"/>
            <a:ext cx="44697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a:t>
            </a:r>
            <a:r>
              <a:rPr lang="en"/>
              <a:t>diversity</a:t>
            </a:r>
            <a:r>
              <a:rPr lang="en"/>
              <a:t> and productivity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Extinction is global, functions are local</a:t>
            </a:r>
            <a:endParaRPr/>
          </a:p>
        </p:txBody>
      </p:sp>
      <p:sp>
        <p:nvSpPr>
          <p:cNvPr id="184" name="Google Shape;18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Strong evidence that humans are causing lots of extinctions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Extinction is global, functions are local</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Strong evidence that humans are causing lots of extinctions</a:t>
            </a:r>
            <a:endParaRPr/>
          </a:p>
        </p:txBody>
      </p:sp>
      <p:pic>
        <p:nvPicPr>
          <p:cNvPr id="191" name="Google Shape;191;p33"/>
          <p:cNvPicPr preferRelativeResize="0"/>
          <p:nvPr/>
        </p:nvPicPr>
        <p:blipFill>
          <a:blip r:embed="rId3">
            <a:alphaModFix/>
          </a:blip>
          <a:stretch>
            <a:fillRect/>
          </a:stretch>
        </p:blipFill>
        <p:spPr>
          <a:xfrm>
            <a:off x="3512912" y="1571625"/>
            <a:ext cx="3802937" cy="3416400"/>
          </a:xfrm>
          <a:prstGeom prst="rect">
            <a:avLst/>
          </a:prstGeom>
          <a:noFill/>
          <a:ln>
            <a:noFill/>
          </a:ln>
        </p:spPr>
      </p:pic>
      <p:pic>
        <p:nvPicPr>
          <p:cNvPr id="192" name="Google Shape;192;p33"/>
          <p:cNvPicPr preferRelativeResize="0"/>
          <p:nvPr/>
        </p:nvPicPr>
        <p:blipFill rotWithShape="1">
          <a:blip r:embed="rId4">
            <a:alphaModFix/>
          </a:blip>
          <a:srcRect b="56587" l="34518" r="28118" t="25834"/>
          <a:stretch/>
        </p:blipFill>
        <p:spPr>
          <a:xfrm>
            <a:off x="81275" y="4355432"/>
            <a:ext cx="2677656" cy="63259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 local change</a:t>
            </a:r>
            <a:endParaRPr/>
          </a:p>
        </p:txBody>
      </p:sp>
      <p:sp>
        <p:nvSpPr>
          <p:cNvPr id="198" name="Google Shape;198;p34"/>
          <p:cNvSpPr txBox="1"/>
          <p:nvPr>
            <p:ph idx="1" type="body"/>
          </p:nvPr>
        </p:nvSpPr>
        <p:spPr>
          <a:xfrm>
            <a:off x="311700" y="1152475"/>
            <a:ext cx="3426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But species introductions can balance out local </a:t>
            </a:r>
            <a:r>
              <a:rPr lang="en"/>
              <a:t>extirpations</a:t>
            </a:r>
            <a:endParaRPr/>
          </a:p>
        </p:txBody>
      </p:sp>
      <p:pic>
        <p:nvPicPr>
          <p:cNvPr id="199" name="Google Shape;199;p34"/>
          <p:cNvPicPr preferRelativeResize="0"/>
          <p:nvPr/>
        </p:nvPicPr>
        <p:blipFill>
          <a:blip r:embed="rId3">
            <a:alphaModFix/>
          </a:blip>
          <a:stretch>
            <a:fillRect/>
          </a:stretch>
        </p:blipFill>
        <p:spPr>
          <a:xfrm>
            <a:off x="3946324" y="135700"/>
            <a:ext cx="5087949" cy="4849451"/>
          </a:xfrm>
          <a:prstGeom prst="rect">
            <a:avLst/>
          </a:prstGeom>
          <a:noFill/>
          <a:ln>
            <a:noFill/>
          </a:ln>
        </p:spPr>
      </p:pic>
      <p:pic>
        <p:nvPicPr>
          <p:cNvPr id="200" name="Google Shape;200;p34"/>
          <p:cNvPicPr preferRelativeResize="0"/>
          <p:nvPr/>
        </p:nvPicPr>
        <p:blipFill rotWithShape="1">
          <a:blip r:embed="rId4">
            <a:alphaModFix/>
          </a:blip>
          <a:srcRect b="34217" l="20394" r="21945" t="23202"/>
          <a:stretch/>
        </p:blipFill>
        <p:spPr>
          <a:xfrm>
            <a:off x="51550" y="4038200"/>
            <a:ext cx="2527152" cy="1049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 local change</a:t>
            </a:r>
            <a:endParaRPr/>
          </a:p>
        </p:txBody>
      </p:sp>
      <p:sp>
        <p:nvSpPr>
          <p:cNvPr id="206" name="Google Shape;206;p35"/>
          <p:cNvSpPr txBox="1"/>
          <p:nvPr>
            <p:ph idx="1" type="body"/>
          </p:nvPr>
        </p:nvSpPr>
        <p:spPr>
          <a:xfrm>
            <a:off x="311700" y="1152475"/>
            <a:ext cx="3426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But species introductions can balance out local extirpations</a:t>
            </a:r>
            <a:endParaRPr/>
          </a:p>
        </p:txBody>
      </p:sp>
      <p:pic>
        <p:nvPicPr>
          <p:cNvPr id="207" name="Google Shape;207;p35"/>
          <p:cNvPicPr preferRelativeResize="0"/>
          <p:nvPr/>
        </p:nvPicPr>
        <p:blipFill>
          <a:blip r:embed="rId3">
            <a:alphaModFix/>
          </a:blip>
          <a:stretch>
            <a:fillRect/>
          </a:stretch>
        </p:blipFill>
        <p:spPr>
          <a:xfrm>
            <a:off x="4057751" y="169175"/>
            <a:ext cx="4932925" cy="4819724"/>
          </a:xfrm>
          <a:prstGeom prst="rect">
            <a:avLst/>
          </a:prstGeom>
          <a:noFill/>
          <a:ln>
            <a:noFill/>
          </a:ln>
        </p:spPr>
      </p:pic>
      <p:pic>
        <p:nvPicPr>
          <p:cNvPr id="208" name="Google Shape;208;p35"/>
          <p:cNvPicPr preferRelativeResize="0"/>
          <p:nvPr/>
        </p:nvPicPr>
        <p:blipFill>
          <a:blip r:embed="rId4">
            <a:alphaModFix/>
          </a:blip>
          <a:stretch>
            <a:fillRect/>
          </a:stretch>
        </p:blipFill>
        <p:spPr>
          <a:xfrm>
            <a:off x="590100" y="3370475"/>
            <a:ext cx="2869800" cy="532788"/>
          </a:xfrm>
          <a:prstGeom prst="rect">
            <a:avLst/>
          </a:prstGeom>
          <a:noFill/>
          <a:ln>
            <a:noFill/>
          </a:ln>
        </p:spPr>
      </p:pic>
      <p:pic>
        <p:nvPicPr>
          <p:cNvPr id="209" name="Google Shape;209;p35"/>
          <p:cNvPicPr preferRelativeResize="0"/>
          <p:nvPr/>
        </p:nvPicPr>
        <p:blipFill>
          <a:blip r:embed="rId5">
            <a:alphaModFix/>
          </a:blip>
          <a:stretch>
            <a:fillRect/>
          </a:stretch>
        </p:blipFill>
        <p:spPr>
          <a:xfrm>
            <a:off x="685862" y="2382400"/>
            <a:ext cx="2529050" cy="641174"/>
          </a:xfrm>
          <a:prstGeom prst="rect">
            <a:avLst/>
          </a:prstGeom>
          <a:noFill/>
          <a:ln>
            <a:noFill/>
          </a:ln>
        </p:spPr>
      </p:pic>
      <p:pic>
        <p:nvPicPr>
          <p:cNvPr id="210" name="Google Shape;210;p35"/>
          <p:cNvPicPr preferRelativeResize="0"/>
          <p:nvPr/>
        </p:nvPicPr>
        <p:blipFill rotWithShape="1">
          <a:blip r:embed="rId6">
            <a:alphaModFix/>
          </a:blip>
          <a:srcRect b="34217" l="20394" r="21945" t="23202"/>
          <a:stretch/>
        </p:blipFill>
        <p:spPr>
          <a:xfrm>
            <a:off x="51550" y="4038200"/>
            <a:ext cx="2527152" cy="1049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Need to go beyond species richness</a:t>
            </a:r>
            <a:endParaRPr/>
          </a:p>
        </p:txBody>
      </p:sp>
      <p:sp>
        <p:nvSpPr>
          <p:cNvPr id="216" name="Google Shape;216;p36"/>
          <p:cNvSpPr txBox="1"/>
          <p:nvPr>
            <p:ph idx="1" type="body"/>
          </p:nvPr>
        </p:nvSpPr>
        <p:spPr>
          <a:xfrm>
            <a:off x="311700" y="1152475"/>
            <a:ext cx="753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Species richness only gets us so far</a:t>
            </a:r>
            <a:endParaRPr/>
          </a:p>
          <a:p>
            <a:pPr indent="-342900" lvl="0" marL="457200" rtl="0" algn="l">
              <a:spcBef>
                <a:spcPts val="1200"/>
              </a:spcBef>
              <a:spcAft>
                <a:spcPts val="0"/>
              </a:spcAft>
              <a:buSzPts val="1800"/>
              <a:buChar char="-"/>
            </a:pPr>
            <a:r>
              <a:rPr lang="en"/>
              <a:t>Richness can stay constant despite major changes in species</a:t>
            </a:r>
            <a:endParaRPr/>
          </a:p>
          <a:p>
            <a:pPr indent="-342900" lvl="0" marL="457200" rtl="0" algn="l">
              <a:spcBef>
                <a:spcPts val="0"/>
              </a:spcBef>
              <a:spcAft>
                <a:spcPts val="0"/>
              </a:spcAft>
              <a:buSzPts val="1800"/>
              <a:buChar char="-"/>
            </a:pPr>
            <a:r>
              <a:rPr lang="en"/>
              <a:t>Moving to a trait-based approach may help</a:t>
            </a:r>
            <a:endParaRPr/>
          </a:p>
        </p:txBody>
      </p:sp>
      <p:pic>
        <p:nvPicPr>
          <p:cNvPr id="217" name="Google Shape;217;p36"/>
          <p:cNvPicPr preferRelativeResize="0"/>
          <p:nvPr/>
        </p:nvPicPr>
        <p:blipFill>
          <a:blip r:embed="rId3">
            <a:alphaModFix/>
          </a:blip>
          <a:stretch>
            <a:fillRect/>
          </a:stretch>
        </p:blipFill>
        <p:spPr>
          <a:xfrm>
            <a:off x="195524" y="3393325"/>
            <a:ext cx="977200" cy="1303354"/>
          </a:xfrm>
          <a:prstGeom prst="rect">
            <a:avLst/>
          </a:prstGeom>
          <a:noFill/>
          <a:ln>
            <a:noFill/>
          </a:ln>
        </p:spPr>
      </p:pic>
      <p:sp>
        <p:nvSpPr>
          <p:cNvPr id="218" name="Google Shape;218;p36"/>
          <p:cNvSpPr txBox="1"/>
          <p:nvPr/>
        </p:nvSpPr>
        <p:spPr>
          <a:xfrm>
            <a:off x="-49550" y="4703625"/>
            <a:ext cx="852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rPr>
              <a:t>Images: By Macleay Grass Man - https://www.flickr.com/photos/73840284@N04/8365558811/, CC BY 2.0, </a:t>
            </a:r>
            <a:r>
              <a:rPr lang="en" sz="800" u="sng">
                <a:solidFill>
                  <a:schemeClr val="hlink"/>
                </a:solidFill>
                <a:hlinkClick r:id="rId4"/>
              </a:rPr>
              <a:t>https://commons.wikimedia.org/w/index.php?curid=26731288</a:t>
            </a:r>
            <a:r>
              <a:rPr lang="en" sz="800">
                <a:solidFill>
                  <a:schemeClr val="dk2"/>
                </a:solidFill>
              </a:rPr>
              <a:t>;Forest &amp; Kim Starr; By Matt Lavin from Bozeman, Montana, USA - Poa pratensis Uploaded by Jacopo Werther, CC BY-SA 2.0, https://commons.wikimedia.org/w/index.php?curid=126336372 ; By Jean-Pol GRANDMONT - Own work, CC BY 3.0, </a:t>
            </a:r>
            <a:r>
              <a:rPr lang="en" sz="800" u="sng">
                <a:solidFill>
                  <a:schemeClr val="hlink"/>
                </a:solidFill>
                <a:hlinkClick r:id="rId5"/>
              </a:rPr>
              <a:t>https://commons.wikimedia.org/w/index.php?curid=9873223</a:t>
            </a:r>
            <a:r>
              <a:rPr lang="en" sz="800">
                <a:solidFill>
                  <a:schemeClr val="dk2"/>
                </a:solidFill>
              </a:rPr>
              <a:t>; Suki Lee</a:t>
            </a:r>
            <a:endParaRPr sz="800">
              <a:solidFill>
                <a:schemeClr val="dk2"/>
              </a:solidFill>
            </a:endParaRPr>
          </a:p>
        </p:txBody>
      </p:sp>
      <p:pic>
        <p:nvPicPr>
          <p:cNvPr id="219" name="Google Shape;219;p36"/>
          <p:cNvPicPr preferRelativeResize="0"/>
          <p:nvPr/>
        </p:nvPicPr>
        <p:blipFill>
          <a:blip r:embed="rId6">
            <a:alphaModFix/>
          </a:blip>
          <a:stretch>
            <a:fillRect/>
          </a:stretch>
        </p:blipFill>
        <p:spPr>
          <a:xfrm>
            <a:off x="1294349" y="2562059"/>
            <a:ext cx="977200" cy="1303354"/>
          </a:xfrm>
          <a:prstGeom prst="rect">
            <a:avLst/>
          </a:prstGeom>
          <a:noFill/>
          <a:ln>
            <a:noFill/>
          </a:ln>
        </p:spPr>
      </p:pic>
      <p:pic>
        <p:nvPicPr>
          <p:cNvPr id="220" name="Google Shape;220;p36"/>
          <p:cNvPicPr preferRelativeResize="0"/>
          <p:nvPr/>
        </p:nvPicPr>
        <p:blipFill rotWithShape="1">
          <a:blip r:embed="rId7">
            <a:alphaModFix/>
          </a:blip>
          <a:srcRect b="0" l="0" r="0" t="29676"/>
          <a:stretch/>
        </p:blipFill>
        <p:spPr>
          <a:xfrm>
            <a:off x="2505900" y="3393322"/>
            <a:ext cx="1390868" cy="1303350"/>
          </a:xfrm>
          <a:prstGeom prst="rect">
            <a:avLst/>
          </a:prstGeom>
          <a:noFill/>
          <a:ln>
            <a:noFill/>
          </a:ln>
        </p:spPr>
      </p:pic>
      <p:sp>
        <p:nvSpPr>
          <p:cNvPr id="221" name="Google Shape;221;p36"/>
          <p:cNvSpPr txBox="1"/>
          <p:nvPr/>
        </p:nvSpPr>
        <p:spPr>
          <a:xfrm>
            <a:off x="3896775" y="3135650"/>
            <a:ext cx="756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2"/>
                </a:solidFill>
              </a:rPr>
              <a:t>vs</a:t>
            </a:r>
            <a:endParaRPr b="1" sz="2800">
              <a:solidFill>
                <a:schemeClr val="dk2"/>
              </a:solidFill>
            </a:endParaRPr>
          </a:p>
        </p:txBody>
      </p:sp>
      <p:pic>
        <p:nvPicPr>
          <p:cNvPr id="222" name="Google Shape;222;p36"/>
          <p:cNvPicPr preferRelativeResize="0"/>
          <p:nvPr/>
        </p:nvPicPr>
        <p:blipFill rotWithShape="1">
          <a:blip r:embed="rId7">
            <a:alphaModFix/>
          </a:blip>
          <a:srcRect b="0" l="0" r="0" t="29676"/>
          <a:stretch/>
        </p:blipFill>
        <p:spPr>
          <a:xfrm>
            <a:off x="7376825" y="3364887"/>
            <a:ext cx="1143050" cy="1071101"/>
          </a:xfrm>
          <a:prstGeom prst="rect">
            <a:avLst/>
          </a:prstGeom>
          <a:noFill/>
          <a:ln>
            <a:noFill/>
          </a:ln>
        </p:spPr>
      </p:pic>
      <p:pic>
        <p:nvPicPr>
          <p:cNvPr id="223" name="Google Shape;223;p36"/>
          <p:cNvPicPr preferRelativeResize="0"/>
          <p:nvPr/>
        </p:nvPicPr>
        <p:blipFill>
          <a:blip r:embed="rId8">
            <a:alphaModFix/>
          </a:blip>
          <a:stretch>
            <a:fillRect/>
          </a:stretch>
        </p:blipFill>
        <p:spPr>
          <a:xfrm>
            <a:off x="6161825" y="2356450"/>
            <a:ext cx="1143050" cy="1714575"/>
          </a:xfrm>
          <a:prstGeom prst="rect">
            <a:avLst/>
          </a:prstGeom>
          <a:noFill/>
          <a:ln>
            <a:noFill/>
          </a:ln>
        </p:spPr>
      </p:pic>
      <p:pic>
        <p:nvPicPr>
          <p:cNvPr id="224" name="Google Shape;224;p36"/>
          <p:cNvPicPr preferRelativeResize="0"/>
          <p:nvPr/>
        </p:nvPicPr>
        <p:blipFill>
          <a:blip r:embed="rId9">
            <a:alphaModFix/>
          </a:blip>
          <a:stretch>
            <a:fillRect/>
          </a:stretch>
        </p:blipFill>
        <p:spPr>
          <a:xfrm>
            <a:off x="4946829" y="2842890"/>
            <a:ext cx="1143049" cy="171461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230" name="Google Shape;23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231" name="Google Shape;231;p37"/>
          <p:cNvSpPr/>
          <p:nvPr/>
        </p:nvSpPr>
        <p:spPr>
          <a:xfrm>
            <a:off x="319125" y="2305150"/>
            <a:ext cx="44697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237" name="Google Shape;23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238" name="Google Shape;238;p38"/>
          <p:cNvSpPr/>
          <p:nvPr/>
        </p:nvSpPr>
        <p:spPr>
          <a:xfrm>
            <a:off x="319125" y="2609950"/>
            <a:ext cx="44697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Invasion Paradox</a:t>
            </a:r>
            <a:endParaRPr/>
          </a:p>
        </p:txBody>
      </p:sp>
      <p:pic>
        <p:nvPicPr>
          <p:cNvPr id="244" name="Google Shape;244;p39"/>
          <p:cNvPicPr preferRelativeResize="0"/>
          <p:nvPr/>
        </p:nvPicPr>
        <p:blipFill>
          <a:blip r:embed="rId3">
            <a:alphaModFix/>
          </a:blip>
          <a:stretch>
            <a:fillRect/>
          </a:stretch>
        </p:blipFill>
        <p:spPr>
          <a:xfrm>
            <a:off x="3738200" y="922350"/>
            <a:ext cx="5167250" cy="3982750"/>
          </a:xfrm>
          <a:prstGeom prst="rect">
            <a:avLst/>
          </a:prstGeom>
          <a:noFill/>
          <a:ln>
            <a:noFill/>
          </a:ln>
        </p:spPr>
      </p:pic>
      <p:pic>
        <p:nvPicPr>
          <p:cNvPr id="245" name="Google Shape;245;p39"/>
          <p:cNvPicPr preferRelativeResize="0"/>
          <p:nvPr/>
        </p:nvPicPr>
        <p:blipFill rotWithShape="1">
          <a:blip r:embed="rId4">
            <a:alphaModFix/>
          </a:blip>
          <a:srcRect b="37882" l="25058" r="24762" t="23623"/>
          <a:stretch/>
        </p:blipFill>
        <p:spPr>
          <a:xfrm>
            <a:off x="166176" y="3299625"/>
            <a:ext cx="3720677" cy="16054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Invasion Paradox</a:t>
            </a:r>
            <a:endParaRPr/>
          </a:p>
        </p:txBody>
      </p:sp>
      <p:pic>
        <p:nvPicPr>
          <p:cNvPr id="251" name="Google Shape;251;p40"/>
          <p:cNvPicPr preferRelativeResize="0"/>
          <p:nvPr/>
        </p:nvPicPr>
        <p:blipFill>
          <a:blip r:embed="rId3">
            <a:alphaModFix/>
          </a:blip>
          <a:stretch>
            <a:fillRect/>
          </a:stretch>
        </p:blipFill>
        <p:spPr>
          <a:xfrm>
            <a:off x="4085076" y="661276"/>
            <a:ext cx="4728325" cy="4259625"/>
          </a:xfrm>
          <a:prstGeom prst="rect">
            <a:avLst/>
          </a:prstGeom>
          <a:noFill/>
          <a:ln>
            <a:noFill/>
          </a:ln>
        </p:spPr>
      </p:pic>
      <p:pic>
        <p:nvPicPr>
          <p:cNvPr id="252" name="Google Shape;252;p40"/>
          <p:cNvPicPr preferRelativeResize="0"/>
          <p:nvPr/>
        </p:nvPicPr>
        <p:blipFill rotWithShape="1">
          <a:blip r:embed="rId4">
            <a:alphaModFix/>
          </a:blip>
          <a:srcRect b="44642" l="18931" r="20137" t="18207"/>
          <a:stretch/>
        </p:blipFill>
        <p:spPr>
          <a:xfrm>
            <a:off x="130800" y="3452775"/>
            <a:ext cx="3756926" cy="1288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Invasion Paradox</a:t>
            </a:r>
            <a:endParaRPr/>
          </a:p>
        </p:txBody>
      </p:sp>
      <p:pic>
        <p:nvPicPr>
          <p:cNvPr id="258" name="Google Shape;258;p41"/>
          <p:cNvPicPr preferRelativeResize="0"/>
          <p:nvPr/>
        </p:nvPicPr>
        <p:blipFill>
          <a:blip r:embed="rId3">
            <a:alphaModFix/>
          </a:blip>
          <a:stretch>
            <a:fillRect/>
          </a:stretch>
        </p:blipFill>
        <p:spPr>
          <a:xfrm>
            <a:off x="4085076" y="661276"/>
            <a:ext cx="4728325" cy="4259625"/>
          </a:xfrm>
          <a:prstGeom prst="rect">
            <a:avLst/>
          </a:prstGeom>
          <a:noFill/>
          <a:ln>
            <a:noFill/>
          </a:ln>
        </p:spPr>
      </p:pic>
      <p:pic>
        <p:nvPicPr>
          <p:cNvPr id="259" name="Google Shape;259;p41"/>
          <p:cNvPicPr preferRelativeResize="0"/>
          <p:nvPr/>
        </p:nvPicPr>
        <p:blipFill rotWithShape="1">
          <a:blip r:embed="rId4">
            <a:alphaModFix/>
          </a:blip>
          <a:srcRect b="44642" l="18931" r="20137" t="18207"/>
          <a:stretch/>
        </p:blipFill>
        <p:spPr>
          <a:xfrm>
            <a:off x="130800" y="3452775"/>
            <a:ext cx="3756926" cy="1288375"/>
          </a:xfrm>
          <a:prstGeom prst="rect">
            <a:avLst/>
          </a:prstGeom>
          <a:noFill/>
          <a:ln cap="flat" cmpd="sng" w="9525">
            <a:solidFill>
              <a:schemeClr val="dk2"/>
            </a:solidFill>
            <a:prstDash val="solid"/>
            <a:round/>
            <a:headEnd len="sm" w="sm" type="none"/>
            <a:tailEnd len="sm" w="sm" type="none"/>
          </a:ln>
        </p:spPr>
      </p:pic>
      <p:sp>
        <p:nvSpPr>
          <p:cNvPr id="260" name="Google Shape;260;p41"/>
          <p:cNvSpPr/>
          <p:nvPr/>
        </p:nvSpPr>
        <p:spPr>
          <a:xfrm>
            <a:off x="4572000" y="529225"/>
            <a:ext cx="494400" cy="4162500"/>
          </a:xfrm>
          <a:prstGeom prst="roundRect">
            <a:avLst>
              <a:gd fmla="val 16667" name="adj"/>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68" name="Google Shape;68;p15"/>
          <p:cNvSpPr/>
          <p:nvPr/>
        </p:nvSpPr>
        <p:spPr>
          <a:xfrm>
            <a:off x="319125" y="1619350"/>
            <a:ext cx="44697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Invasion Paradox</a:t>
            </a:r>
            <a:endParaRPr/>
          </a:p>
        </p:txBody>
      </p:sp>
      <p:sp>
        <p:nvSpPr>
          <p:cNvPr id="266" name="Google Shape;266;p42"/>
          <p:cNvSpPr txBox="1"/>
          <p:nvPr/>
        </p:nvSpPr>
        <p:spPr>
          <a:xfrm>
            <a:off x="596600" y="1222950"/>
            <a:ext cx="5708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Why?</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Same factors that drive native species richness drive introduced </a:t>
            </a:r>
            <a:r>
              <a:rPr lang="en" sz="1800">
                <a:solidFill>
                  <a:schemeClr val="dk2"/>
                </a:solidFill>
              </a:rPr>
              <a:t>species</a:t>
            </a:r>
            <a:r>
              <a:rPr lang="en" sz="1800">
                <a:solidFill>
                  <a:schemeClr val="dk2"/>
                </a:solidFill>
              </a:rPr>
              <a:t> richness?</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Experiments often relatively homogeneous, as opposed to more natural systems</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More </a:t>
            </a:r>
            <a:r>
              <a:rPr lang="en" sz="1800">
                <a:solidFill>
                  <a:schemeClr val="dk2"/>
                </a:solidFill>
              </a:rPr>
              <a:t>work needs to be done</a:t>
            </a:r>
            <a:endParaRPr sz="18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272" name="Google Shape;27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273" name="Google Shape;273;p43"/>
          <p:cNvSpPr/>
          <p:nvPr/>
        </p:nvSpPr>
        <p:spPr>
          <a:xfrm>
            <a:off x="319125" y="2609950"/>
            <a:ext cx="44697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279" name="Google Shape;27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280" name="Google Shape;280;p44"/>
          <p:cNvSpPr/>
          <p:nvPr/>
        </p:nvSpPr>
        <p:spPr>
          <a:xfrm>
            <a:off x="319125" y="2914750"/>
            <a:ext cx="54804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 in natural systems</a:t>
            </a:r>
            <a:endParaRPr/>
          </a:p>
        </p:txBody>
      </p:sp>
      <p:sp>
        <p:nvSpPr>
          <p:cNvPr id="286" name="Google Shape;28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Much of what we know is from experimental systems</a:t>
            </a:r>
            <a:endParaRPr/>
          </a:p>
          <a:p>
            <a:pPr indent="-342900" lvl="0" marL="457200" rtl="0" algn="l">
              <a:spcBef>
                <a:spcPts val="0"/>
              </a:spcBef>
              <a:spcAft>
                <a:spcPts val="0"/>
              </a:spcAft>
              <a:buSzPts val="1800"/>
              <a:buChar char="●"/>
            </a:pPr>
            <a:r>
              <a:rPr lang="en"/>
              <a:t>How important are these effects in natural systems?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 in natural systems</a:t>
            </a:r>
            <a:endParaRPr/>
          </a:p>
        </p:txBody>
      </p:sp>
      <p:pic>
        <p:nvPicPr>
          <p:cNvPr id="292" name="Google Shape;292;p46"/>
          <p:cNvPicPr preferRelativeResize="0"/>
          <p:nvPr/>
        </p:nvPicPr>
        <p:blipFill>
          <a:blip r:embed="rId3">
            <a:alphaModFix/>
          </a:blip>
          <a:stretch>
            <a:fillRect/>
          </a:stretch>
        </p:blipFill>
        <p:spPr>
          <a:xfrm>
            <a:off x="311700" y="1017725"/>
            <a:ext cx="5653550" cy="4049701"/>
          </a:xfrm>
          <a:prstGeom prst="rect">
            <a:avLst/>
          </a:prstGeom>
          <a:noFill/>
          <a:ln>
            <a:noFill/>
          </a:ln>
        </p:spPr>
      </p:pic>
      <p:pic>
        <p:nvPicPr>
          <p:cNvPr id="293" name="Google Shape;293;p46"/>
          <p:cNvPicPr preferRelativeResize="0"/>
          <p:nvPr/>
        </p:nvPicPr>
        <p:blipFill rotWithShape="1">
          <a:blip r:embed="rId4">
            <a:alphaModFix/>
          </a:blip>
          <a:srcRect b="44818" l="20290" r="23674" t="18379"/>
          <a:stretch/>
        </p:blipFill>
        <p:spPr>
          <a:xfrm>
            <a:off x="5965250" y="99350"/>
            <a:ext cx="3121776" cy="11533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 in natural systems</a:t>
            </a:r>
            <a:endParaRPr/>
          </a:p>
        </p:txBody>
      </p:sp>
      <p:pic>
        <p:nvPicPr>
          <p:cNvPr id="299" name="Google Shape;299;p47"/>
          <p:cNvPicPr preferRelativeResize="0"/>
          <p:nvPr/>
        </p:nvPicPr>
        <p:blipFill>
          <a:blip r:embed="rId3">
            <a:alphaModFix/>
          </a:blip>
          <a:stretch>
            <a:fillRect/>
          </a:stretch>
        </p:blipFill>
        <p:spPr>
          <a:xfrm>
            <a:off x="311700" y="1017725"/>
            <a:ext cx="5653550" cy="4049701"/>
          </a:xfrm>
          <a:prstGeom prst="rect">
            <a:avLst/>
          </a:prstGeom>
          <a:noFill/>
          <a:ln>
            <a:noFill/>
          </a:ln>
        </p:spPr>
      </p:pic>
      <p:sp>
        <p:nvSpPr>
          <p:cNvPr id="300" name="Google Shape;300;p47"/>
          <p:cNvSpPr/>
          <p:nvPr/>
        </p:nvSpPr>
        <p:spPr>
          <a:xfrm>
            <a:off x="1151525" y="1559900"/>
            <a:ext cx="5160300" cy="257700"/>
          </a:xfrm>
          <a:prstGeom prst="roundRect">
            <a:avLst>
              <a:gd fmla="val 16667" name="adj"/>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47"/>
          <p:cNvSpPr/>
          <p:nvPr/>
        </p:nvSpPr>
        <p:spPr>
          <a:xfrm>
            <a:off x="1151525" y="2083400"/>
            <a:ext cx="5177100" cy="358500"/>
          </a:xfrm>
          <a:prstGeom prst="roundRect">
            <a:avLst>
              <a:gd fmla="val 16667" name="adj"/>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47"/>
          <p:cNvSpPr/>
          <p:nvPr/>
        </p:nvSpPr>
        <p:spPr>
          <a:xfrm>
            <a:off x="1151525" y="2815650"/>
            <a:ext cx="5160300" cy="257700"/>
          </a:xfrm>
          <a:prstGeom prst="roundRect">
            <a:avLst>
              <a:gd fmla="val 16667" name="adj"/>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47"/>
          <p:cNvSpPr/>
          <p:nvPr/>
        </p:nvSpPr>
        <p:spPr>
          <a:xfrm>
            <a:off x="1151600" y="3845900"/>
            <a:ext cx="5160300" cy="399600"/>
          </a:xfrm>
          <a:prstGeom prst="roundRect">
            <a:avLst>
              <a:gd fmla="val 16667" name="adj"/>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47"/>
          <p:cNvSpPr/>
          <p:nvPr/>
        </p:nvSpPr>
        <p:spPr>
          <a:xfrm>
            <a:off x="1151600" y="3205025"/>
            <a:ext cx="5160300" cy="158700"/>
          </a:xfrm>
          <a:prstGeom prst="roundRect">
            <a:avLst>
              <a:gd fmla="val 16667" name="adj"/>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5" name="Google Shape;305;p47"/>
          <p:cNvPicPr preferRelativeResize="0"/>
          <p:nvPr/>
        </p:nvPicPr>
        <p:blipFill rotWithShape="1">
          <a:blip r:embed="rId4">
            <a:alphaModFix/>
          </a:blip>
          <a:srcRect b="44818" l="20290" r="23674" t="18379"/>
          <a:stretch/>
        </p:blipFill>
        <p:spPr>
          <a:xfrm>
            <a:off x="5965250" y="99350"/>
            <a:ext cx="3121776" cy="11533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 in natural systems</a:t>
            </a:r>
            <a:endParaRPr/>
          </a:p>
        </p:txBody>
      </p:sp>
      <p:pic>
        <p:nvPicPr>
          <p:cNvPr id="311" name="Google Shape;311;p48"/>
          <p:cNvPicPr preferRelativeResize="0"/>
          <p:nvPr/>
        </p:nvPicPr>
        <p:blipFill>
          <a:blip r:embed="rId3">
            <a:alphaModFix/>
          </a:blip>
          <a:stretch>
            <a:fillRect/>
          </a:stretch>
        </p:blipFill>
        <p:spPr>
          <a:xfrm>
            <a:off x="152400" y="1170125"/>
            <a:ext cx="8839204" cy="3565030"/>
          </a:xfrm>
          <a:prstGeom prst="rect">
            <a:avLst/>
          </a:prstGeom>
          <a:noFill/>
          <a:ln>
            <a:noFill/>
          </a:ln>
        </p:spPr>
      </p:pic>
      <p:pic>
        <p:nvPicPr>
          <p:cNvPr id="312" name="Google Shape;312;p48"/>
          <p:cNvPicPr preferRelativeResize="0"/>
          <p:nvPr/>
        </p:nvPicPr>
        <p:blipFill rotWithShape="1">
          <a:blip r:embed="rId4">
            <a:alphaModFix/>
          </a:blip>
          <a:srcRect b="44818" l="20290" r="23674" t="18379"/>
          <a:stretch/>
        </p:blipFill>
        <p:spPr>
          <a:xfrm>
            <a:off x="6188693" y="99350"/>
            <a:ext cx="2898331" cy="10707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 in natural vs experimental systems</a:t>
            </a:r>
            <a:endParaRPr/>
          </a:p>
        </p:txBody>
      </p:sp>
      <p:sp>
        <p:nvSpPr>
          <p:cNvPr id="318" name="Google Shape;318;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 relationships seems consistent, others differ</a:t>
            </a:r>
            <a:endParaRPr/>
          </a:p>
          <a:p>
            <a:pPr indent="-342900" lvl="0" marL="457200" rtl="0" algn="l">
              <a:spcBef>
                <a:spcPts val="0"/>
              </a:spcBef>
              <a:spcAft>
                <a:spcPts val="0"/>
              </a:spcAft>
              <a:buSzPts val="1800"/>
              <a:buChar char="●"/>
            </a:pPr>
            <a:r>
              <a:rPr lang="en"/>
              <a:t>Richness isn’t usually the main factor - functional </a:t>
            </a:r>
            <a:r>
              <a:rPr lang="en"/>
              <a:t>composition</a:t>
            </a:r>
            <a:r>
              <a:rPr lang="en"/>
              <a:t> matters more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324" name="Google Shape;324;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325" name="Google Shape;325;p50"/>
          <p:cNvSpPr/>
          <p:nvPr/>
        </p:nvSpPr>
        <p:spPr>
          <a:xfrm>
            <a:off x="319125" y="2914750"/>
            <a:ext cx="54804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331" name="Google Shape;331;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332" name="Google Shape;332;p51"/>
          <p:cNvSpPr/>
          <p:nvPr/>
        </p:nvSpPr>
        <p:spPr>
          <a:xfrm>
            <a:off x="319125" y="3219550"/>
            <a:ext cx="67986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Effects across trophic levels</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BEF experiments only manipulate plant diversity</a:t>
            </a:r>
            <a:endParaRPr/>
          </a:p>
          <a:p>
            <a:pPr indent="457200" lvl="0" marL="0" rtl="0" algn="l">
              <a:spcBef>
                <a:spcPts val="1200"/>
              </a:spcBef>
              <a:spcAft>
                <a:spcPts val="0"/>
              </a:spcAft>
              <a:buNone/>
            </a:pPr>
            <a:r>
              <a:rPr lang="en"/>
              <a:t>While many monitor diversity of other groups, they don’t often manipulate it</a:t>
            </a:r>
            <a:endParaRPr/>
          </a:p>
          <a:p>
            <a:pPr indent="45720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 It’s complicated</a:t>
            </a:r>
            <a:endParaRPr/>
          </a:p>
        </p:txBody>
      </p:sp>
      <p:pic>
        <p:nvPicPr>
          <p:cNvPr id="338" name="Google Shape;338;p52"/>
          <p:cNvPicPr preferRelativeResize="0"/>
          <p:nvPr/>
        </p:nvPicPr>
        <p:blipFill rotWithShape="1">
          <a:blip r:embed="rId3">
            <a:alphaModFix/>
          </a:blip>
          <a:srcRect b="0" l="0" r="66832" t="0"/>
          <a:stretch/>
        </p:blipFill>
        <p:spPr>
          <a:xfrm>
            <a:off x="152400" y="1170125"/>
            <a:ext cx="2931727" cy="3737675"/>
          </a:xfrm>
          <a:prstGeom prst="rect">
            <a:avLst/>
          </a:prstGeom>
          <a:noFill/>
          <a:ln>
            <a:noFill/>
          </a:ln>
        </p:spPr>
      </p:pic>
      <p:pic>
        <p:nvPicPr>
          <p:cNvPr id="339" name="Google Shape;339;p52"/>
          <p:cNvPicPr preferRelativeResize="0"/>
          <p:nvPr/>
        </p:nvPicPr>
        <p:blipFill rotWithShape="1">
          <a:blip r:embed="rId4">
            <a:alphaModFix/>
          </a:blip>
          <a:srcRect b="44818" l="20290" r="23674" t="18379"/>
          <a:stretch/>
        </p:blipFill>
        <p:spPr>
          <a:xfrm>
            <a:off x="6188693" y="99350"/>
            <a:ext cx="2898331" cy="10707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 It’s complicated</a:t>
            </a:r>
            <a:endParaRPr/>
          </a:p>
        </p:txBody>
      </p:sp>
      <p:pic>
        <p:nvPicPr>
          <p:cNvPr id="345" name="Google Shape;345;p53"/>
          <p:cNvPicPr preferRelativeResize="0"/>
          <p:nvPr/>
        </p:nvPicPr>
        <p:blipFill rotWithShape="1">
          <a:blip r:embed="rId3">
            <a:alphaModFix/>
          </a:blip>
          <a:srcRect b="0" l="0" r="33532" t="0"/>
          <a:stretch/>
        </p:blipFill>
        <p:spPr>
          <a:xfrm>
            <a:off x="152400" y="1170125"/>
            <a:ext cx="5875098" cy="3737675"/>
          </a:xfrm>
          <a:prstGeom prst="rect">
            <a:avLst/>
          </a:prstGeom>
          <a:noFill/>
          <a:ln>
            <a:noFill/>
          </a:ln>
        </p:spPr>
      </p:pic>
      <p:pic>
        <p:nvPicPr>
          <p:cNvPr id="346" name="Google Shape;346;p53"/>
          <p:cNvPicPr preferRelativeResize="0"/>
          <p:nvPr/>
        </p:nvPicPr>
        <p:blipFill rotWithShape="1">
          <a:blip r:embed="rId4">
            <a:alphaModFix/>
          </a:blip>
          <a:srcRect b="44818" l="20290" r="23674" t="18379"/>
          <a:stretch/>
        </p:blipFill>
        <p:spPr>
          <a:xfrm>
            <a:off x="6188693" y="99350"/>
            <a:ext cx="2898331" cy="10707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 It’s complicated</a:t>
            </a:r>
            <a:endParaRPr/>
          </a:p>
        </p:txBody>
      </p:sp>
      <p:pic>
        <p:nvPicPr>
          <p:cNvPr id="352" name="Google Shape;352;p54"/>
          <p:cNvPicPr preferRelativeResize="0"/>
          <p:nvPr/>
        </p:nvPicPr>
        <p:blipFill>
          <a:blip r:embed="rId3">
            <a:alphaModFix/>
          </a:blip>
          <a:stretch>
            <a:fillRect/>
          </a:stretch>
        </p:blipFill>
        <p:spPr>
          <a:xfrm>
            <a:off x="152400" y="1170125"/>
            <a:ext cx="8839204" cy="3737671"/>
          </a:xfrm>
          <a:prstGeom prst="rect">
            <a:avLst/>
          </a:prstGeom>
          <a:noFill/>
          <a:ln>
            <a:noFill/>
          </a:ln>
        </p:spPr>
      </p:pic>
      <p:pic>
        <p:nvPicPr>
          <p:cNvPr id="353" name="Google Shape;353;p54"/>
          <p:cNvPicPr preferRelativeResize="0"/>
          <p:nvPr/>
        </p:nvPicPr>
        <p:blipFill rotWithShape="1">
          <a:blip r:embed="rId4">
            <a:alphaModFix/>
          </a:blip>
          <a:srcRect b="44818" l="20290" r="23674" t="18379"/>
          <a:stretch/>
        </p:blipFill>
        <p:spPr>
          <a:xfrm>
            <a:off x="6188693" y="99350"/>
            <a:ext cx="2898331" cy="10707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 It’s complicated</a:t>
            </a:r>
            <a:endParaRPr/>
          </a:p>
        </p:txBody>
      </p:sp>
      <p:pic>
        <p:nvPicPr>
          <p:cNvPr id="359" name="Google Shape;359;p55"/>
          <p:cNvPicPr preferRelativeResize="0"/>
          <p:nvPr/>
        </p:nvPicPr>
        <p:blipFill>
          <a:blip r:embed="rId3">
            <a:alphaModFix/>
          </a:blip>
          <a:stretch>
            <a:fillRect/>
          </a:stretch>
        </p:blipFill>
        <p:spPr>
          <a:xfrm>
            <a:off x="152400" y="1017725"/>
            <a:ext cx="4782458" cy="3973374"/>
          </a:xfrm>
          <a:prstGeom prst="rect">
            <a:avLst/>
          </a:prstGeom>
          <a:noFill/>
          <a:ln>
            <a:noFill/>
          </a:ln>
        </p:spPr>
      </p:pic>
      <p:pic>
        <p:nvPicPr>
          <p:cNvPr id="360" name="Google Shape;360;p55"/>
          <p:cNvPicPr preferRelativeResize="0"/>
          <p:nvPr/>
        </p:nvPicPr>
        <p:blipFill rotWithShape="1">
          <a:blip r:embed="rId4">
            <a:alphaModFix/>
          </a:blip>
          <a:srcRect b="48745" l="35208" r="16619" t="19139"/>
          <a:stretch/>
        </p:blipFill>
        <p:spPr>
          <a:xfrm>
            <a:off x="5134700" y="36600"/>
            <a:ext cx="4009301" cy="15034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 It’s complicated</a:t>
            </a:r>
            <a:endParaRPr/>
          </a:p>
        </p:txBody>
      </p:sp>
      <p:pic>
        <p:nvPicPr>
          <p:cNvPr id="366" name="Google Shape;366;p56"/>
          <p:cNvPicPr preferRelativeResize="0"/>
          <p:nvPr/>
        </p:nvPicPr>
        <p:blipFill>
          <a:blip r:embed="rId3">
            <a:alphaModFix/>
          </a:blip>
          <a:stretch>
            <a:fillRect/>
          </a:stretch>
        </p:blipFill>
        <p:spPr>
          <a:xfrm>
            <a:off x="152400" y="1017725"/>
            <a:ext cx="4782458" cy="3973374"/>
          </a:xfrm>
          <a:prstGeom prst="rect">
            <a:avLst/>
          </a:prstGeom>
          <a:noFill/>
          <a:ln>
            <a:noFill/>
          </a:ln>
        </p:spPr>
      </p:pic>
      <p:pic>
        <p:nvPicPr>
          <p:cNvPr id="367" name="Google Shape;367;p56"/>
          <p:cNvPicPr preferRelativeResize="0"/>
          <p:nvPr/>
        </p:nvPicPr>
        <p:blipFill rotWithShape="1">
          <a:blip r:embed="rId4">
            <a:alphaModFix/>
          </a:blip>
          <a:srcRect b="48745" l="35208" r="16619" t="19139"/>
          <a:stretch/>
        </p:blipFill>
        <p:spPr>
          <a:xfrm>
            <a:off x="5134700" y="36600"/>
            <a:ext cx="4009301" cy="1503476"/>
          </a:xfrm>
          <a:prstGeom prst="rect">
            <a:avLst/>
          </a:prstGeom>
          <a:noFill/>
          <a:ln cap="flat" cmpd="sng" w="9525">
            <a:solidFill>
              <a:schemeClr val="dk2"/>
            </a:solidFill>
            <a:prstDash val="solid"/>
            <a:round/>
            <a:headEnd len="sm" w="sm" type="none"/>
            <a:tailEnd len="sm" w="sm" type="none"/>
          </a:ln>
        </p:spPr>
      </p:pic>
      <p:sp>
        <p:nvSpPr>
          <p:cNvPr id="368" name="Google Shape;368;p56"/>
          <p:cNvSpPr txBox="1"/>
          <p:nvPr/>
        </p:nvSpPr>
        <p:spPr>
          <a:xfrm>
            <a:off x="5502250" y="2372550"/>
            <a:ext cx="3506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Complicated relationships might also explain </a:t>
            </a:r>
            <a:r>
              <a:rPr lang="en" sz="1800">
                <a:solidFill>
                  <a:schemeClr val="dk2"/>
                </a:solidFill>
              </a:rPr>
              <a:t>differences</a:t>
            </a:r>
            <a:r>
              <a:rPr lang="en" sz="1800">
                <a:solidFill>
                  <a:schemeClr val="dk2"/>
                </a:solidFill>
              </a:rPr>
              <a:t> between experiments and nature!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Or variation among systems!</a:t>
            </a:r>
            <a:endParaRPr sz="1800">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374" name="Google Shape;374;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
        <p:nvSpPr>
          <p:cNvPr id="375" name="Google Shape;375;p57"/>
          <p:cNvSpPr/>
          <p:nvPr/>
        </p:nvSpPr>
        <p:spPr>
          <a:xfrm>
            <a:off x="319125" y="3219550"/>
            <a:ext cx="6798600" cy="396300"/>
          </a:xfrm>
          <a:prstGeom prst="roundRect">
            <a:avLst>
              <a:gd fmla="val 16667" name="adj"/>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Unanswered Questions in BEF</a:t>
            </a:r>
            <a:endParaRPr/>
          </a:p>
        </p:txBody>
      </p:sp>
      <p:sp>
        <p:nvSpPr>
          <p:cNvPr id="381" name="Google Shape;381;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book highlight some important areas where work is still needed:</a:t>
            </a:r>
            <a:endParaRPr/>
          </a:p>
          <a:p>
            <a:pPr indent="-342900" lvl="0" marL="457200" rtl="0" algn="l">
              <a:spcBef>
                <a:spcPts val="1200"/>
              </a:spcBef>
              <a:spcAft>
                <a:spcPts val="0"/>
              </a:spcAft>
              <a:buSzPts val="1800"/>
              <a:buChar char="●"/>
            </a:pPr>
            <a:r>
              <a:rPr lang="en"/>
              <a:t>Effects across multiple trophic levels</a:t>
            </a:r>
            <a:endParaRPr/>
          </a:p>
          <a:p>
            <a:pPr indent="-342900" lvl="0" marL="457200" rtl="0" algn="l">
              <a:spcBef>
                <a:spcPts val="0"/>
              </a:spcBef>
              <a:spcAft>
                <a:spcPts val="0"/>
              </a:spcAft>
              <a:buSzPts val="1800"/>
              <a:buChar char="●"/>
            </a:pPr>
            <a:r>
              <a:rPr lang="en"/>
              <a:t>Species loss vs introduction</a:t>
            </a:r>
            <a:endParaRPr/>
          </a:p>
          <a:p>
            <a:pPr indent="-342900" lvl="0" marL="457200" rtl="0" algn="l">
              <a:spcBef>
                <a:spcPts val="0"/>
              </a:spcBef>
              <a:spcAft>
                <a:spcPts val="0"/>
              </a:spcAft>
              <a:buSzPts val="1800"/>
              <a:buChar char="●"/>
            </a:pPr>
            <a:r>
              <a:rPr lang="en"/>
              <a:t>Extinction is global, functions are local</a:t>
            </a:r>
            <a:endParaRPr/>
          </a:p>
          <a:p>
            <a:pPr indent="-342900" lvl="0" marL="457200" rtl="0" algn="l">
              <a:spcBef>
                <a:spcPts val="0"/>
              </a:spcBef>
              <a:spcAft>
                <a:spcPts val="0"/>
              </a:spcAft>
              <a:buSzPts val="1800"/>
              <a:buChar char="●"/>
            </a:pPr>
            <a:r>
              <a:rPr lang="en"/>
              <a:t>The invasion paradox</a:t>
            </a:r>
            <a:endParaRPr/>
          </a:p>
          <a:p>
            <a:pPr indent="-342900" lvl="0" marL="457200" rtl="0" algn="l">
              <a:spcBef>
                <a:spcPts val="0"/>
              </a:spcBef>
              <a:spcAft>
                <a:spcPts val="0"/>
              </a:spcAft>
              <a:buSzPts val="1800"/>
              <a:buChar char="●"/>
            </a:pPr>
            <a:r>
              <a:rPr lang="en"/>
              <a:t>The importance of diversity in natural systems</a:t>
            </a:r>
            <a:endParaRPr/>
          </a:p>
          <a:p>
            <a:pPr indent="-342900" lvl="0" marL="457200" rtl="0" algn="l">
              <a:spcBef>
                <a:spcPts val="0"/>
              </a:spcBef>
              <a:spcAft>
                <a:spcPts val="0"/>
              </a:spcAft>
              <a:buSzPts val="1800"/>
              <a:buChar char="●"/>
            </a:pPr>
            <a:r>
              <a:rPr lang="en"/>
              <a:t>Complicated relationship between diversity and productivity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class: Density Dependence!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Effects across trophic levels</a:t>
            </a:r>
            <a:endParaRPr/>
          </a:p>
        </p:txBody>
      </p:sp>
      <p:pic>
        <p:nvPicPr>
          <p:cNvPr id="80" name="Google Shape;80;p17"/>
          <p:cNvPicPr preferRelativeResize="0"/>
          <p:nvPr/>
        </p:nvPicPr>
        <p:blipFill>
          <a:blip r:embed="rId3">
            <a:alphaModFix/>
          </a:blip>
          <a:stretch>
            <a:fillRect/>
          </a:stretch>
        </p:blipFill>
        <p:spPr>
          <a:xfrm>
            <a:off x="152400" y="1017725"/>
            <a:ext cx="5305572" cy="3973375"/>
          </a:xfrm>
          <a:prstGeom prst="rect">
            <a:avLst/>
          </a:prstGeom>
          <a:noFill/>
          <a:ln>
            <a:noFill/>
          </a:ln>
        </p:spPr>
      </p:pic>
      <p:pic>
        <p:nvPicPr>
          <p:cNvPr id="81" name="Google Shape;81;p17"/>
          <p:cNvPicPr preferRelativeResize="0"/>
          <p:nvPr/>
        </p:nvPicPr>
        <p:blipFill rotWithShape="1">
          <a:blip r:embed="rId4">
            <a:alphaModFix/>
          </a:blip>
          <a:srcRect b="25954" l="35087" r="16946" t="20859"/>
          <a:stretch/>
        </p:blipFill>
        <p:spPr>
          <a:xfrm>
            <a:off x="6249949" y="1078775"/>
            <a:ext cx="2734550" cy="1705649"/>
          </a:xfrm>
          <a:prstGeom prst="rect">
            <a:avLst/>
          </a:prstGeom>
          <a:noFill/>
          <a:ln cap="flat" cmpd="sng" w="9525">
            <a:solidFill>
              <a:srgbClr val="595959"/>
            </a:solidFill>
            <a:prstDash val="solid"/>
            <a:round/>
            <a:headEnd len="sm" w="sm" type="none"/>
            <a:tailEnd len="sm" w="sm" type="none"/>
          </a:ln>
        </p:spPr>
      </p:pic>
      <p:sp>
        <p:nvSpPr>
          <p:cNvPr id="82" name="Google Shape;82;p17"/>
          <p:cNvSpPr txBox="1"/>
          <p:nvPr/>
        </p:nvSpPr>
        <p:spPr>
          <a:xfrm>
            <a:off x="5706100" y="3096000"/>
            <a:ext cx="3278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This paper we discussed yesterday is a step in the right direction!</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it important?</a:t>
            </a:r>
            <a:endParaRPr/>
          </a:p>
        </p:txBody>
      </p:sp>
      <p:pic>
        <p:nvPicPr>
          <p:cNvPr id="88" name="Google Shape;88;p18"/>
          <p:cNvPicPr preferRelativeResize="0"/>
          <p:nvPr/>
        </p:nvPicPr>
        <p:blipFill>
          <a:blip r:embed="rId3">
            <a:alphaModFix/>
          </a:blip>
          <a:stretch>
            <a:fillRect/>
          </a:stretch>
        </p:blipFill>
        <p:spPr>
          <a:xfrm>
            <a:off x="4204000" y="390475"/>
            <a:ext cx="4568801" cy="4597549"/>
          </a:xfrm>
          <a:prstGeom prst="rect">
            <a:avLst/>
          </a:prstGeom>
          <a:noFill/>
          <a:ln>
            <a:noFill/>
          </a:ln>
        </p:spPr>
      </p:pic>
      <p:sp>
        <p:nvSpPr>
          <p:cNvPr id="89" name="Google Shape;89;p18"/>
          <p:cNvSpPr txBox="1"/>
          <p:nvPr/>
        </p:nvSpPr>
        <p:spPr>
          <a:xfrm>
            <a:off x="81275" y="1113925"/>
            <a:ext cx="388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We’re losing trophic complexity</a:t>
            </a:r>
            <a:endParaRPr sz="1800">
              <a:solidFill>
                <a:schemeClr val="dk2"/>
              </a:solidFill>
            </a:endParaRPr>
          </a:p>
          <a:p>
            <a:pPr indent="0" lvl="0" marL="0" rtl="0" algn="l">
              <a:spcBef>
                <a:spcPts val="0"/>
              </a:spcBef>
              <a:spcAft>
                <a:spcPts val="0"/>
              </a:spcAft>
              <a:buNone/>
            </a:pPr>
            <a:r>
              <a:rPr lang="en" sz="1800">
                <a:solidFill>
                  <a:schemeClr val="dk2"/>
                </a:solidFill>
              </a:rPr>
              <a:t>E.g., top predators, large herbivores</a:t>
            </a:r>
            <a:endParaRPr sz="1800">
              <a:solidFill>
                <a:schemeClr val="dk2"/>
              </a:solidFill>
            </a:endParaRPr>
          </a:p>
        </p:txBody>
      </p:sp>
      <p:pic>
        <p:nvPicPr>
          <p:cNvPr id="90" name="Google Shape;90;p18"/>
          <p:cNvPicPr preferRelativeResize="0"/>
          <p:nvPr/>
        </p:nvPicPr>
        <p:blipFill rotWithShape="1">
          <a:blip r:embed="rId4">
            <a:alphaModFix/>
          </a:blip>
          <a:srcRect b="56587" l="34518" r="28118" t="25834"/>
          <a:stretch/>
        </p:blipFill>
        <p:spPr>
          <a:xfrm>
            <a:off x="81275" y="4136725"/>
            <a:ext cx="3216902" cy="8512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it important?</a:t>
            </a:r>
            <a:endParaRPr/>
          </a:p>
        </p:txBody>
      </p:sp>
      <p:pic>
        <p:nvPicPr>
          <p:cNvPr id="96" name="Google Shape;96;p19"/>
          <p:cNvPicPr preferRelativeResize="0"/>
          <p:nvPr/>
        </p:nvPicPr>
        <p:blipFill>
          <a:blip r:embed="rId3">
            <a:alphaModFix/>
          </a:blip>
          <a:stretch>
            <a:fillRect/>
          </a:stretch>
        </p:blipFill>
        <p:spPr>
          <a:xfrm>
            <a:off x="152400" y="1170125"/>
            <a:ext cx="7108790" cy="3820975"/>
          </a:xfrm>
          <a:prstGeom prst="rect">
            <a:avLst/>
          </a:prstGeom>
          <a:noFill/>
          <a:ln>
            <a:noFill/>
          </a:ln>
        </p:spPr>
      </p:pic>
      <p:sp>
        <p:nvSpPr>
          <p:cNvPr id="97" name="Google Shape;97;p19"/>
          <p:cNvSpPr txBox="1"/>
          <p:nvPr/>
        </p:nvSpPr>
        <p:spPr>
          <a:xfrm>
            <a:off x="7305925" y="1213850"/>
            <a:ext cx="1952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Removing large wildlife can have large impacts!</a:t>
            </a:r>
            <a:endParaRPr sz="1800">
              <a:solidFill>
                <a:schemeClr val="dk2"/>
              </a:solidFill>
            </a:endParaRPr>
          </a:p>
        </p:txBody>
      </p:sp>
      <p:pic>
        <p:nvPicPr>
          <p:cNvPr id="98" name="Google Shape;98;p19"/>
          <p:cNvPicPr preferRelativeResize="0"/>
          <p:nvPr/>
        </p:nvPicPr>
        <p:blipFill rotWithShape="1">
          <a:blip r:embed="rId4">
            <a:alphaModFix/>
          </a:blip>
          <a:srcRect b="56587" l="34518" r="28118" t="25834"/>
          <a:stretch/>
        </p:blipFill>
        <p:spPr>
          <a:xfrm>
            <a:off x="5829300" y="93275"/>
            <a:ext cx="3216902" cy="8512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it important?</a:t>
            </a:r>
            <a:endParaRPr/>
          </a:p>
        </p:txBody>
      </p:sp>
      <p:sp>
        <p:nvSpPr>
          <p:cNvPr id="104" name="Google Shape;104;p20"/>
          <p:cNvSpPr txBox="1"/>
          <p:nvPr/>
        </p:nvSpPr>
        <p:spPr>
          <a:xfrm>
            <a:off x="6126600" y="1243575"/>
            <a:ext cx="2814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Removing consumers in general can also have impacts, even the smaller consumers!</a:t>
            </a:r>
            <a:endParaRPr sz="1800">
              <a:solidFill>
                <a:schemeClr val="dk2"/>
              </a:solidFill>
            </a:endParaRPr>
          </a:p>
        </p:txBody>
      </p:sp>
      <p:pic>
        <p:nvPicPr>
          <p:cNvPr id="105" name="Google Shape;105;p20"/>
          <p:cNvPicPr preferRelativeResize="0"/>
          <p:nvPr/>
        </p:nvPicPr>
        <p:blipFill>
          <a:blip r:embed="rId3">
            <a:alphaModFix/>
          </a:blip>
          <a:stretch>
            <a:fillRect/>
          </a:stretch>
        </p:blipFill>
        <p:spPr>
          <a:xfrm>
            <a:off x="152400" y="1017725"/>
            <a:ext cx="5879667" cy="3973375"/>
          </a:xfrm>
          <a:prstGeom prst="rect">
            <a:avLst/>
          </a:prstGeom>
          <a:noFill/>
          <a:ln>
            <a:noFill/>
          </a:ln>
        </p:spPr>
      </p:pic>
      <p:pic>
        <p:nvPicPr>
          <p:cNvPr id="106" name="Google Shape;106;p20"/>
          <p:cNvPicPr preferRelativeResize="0"/>
          <p:nvPr/>
        </p:nvPicPr>
        <p:blipFill rotWithShape="1">
          <a:blip r:embed="rId4">
            <a:alphaModFix/>
          </a:blip>
          <a:srcRect b="56587" l="34518" r="28118" t="25834"/>
          <a:stretch/>
        </p:blipFill>
        <p:spPr>
          <a:xfrm>
            <a:off x="5829300" y="93275"/>
            <a:ext cx="3216902" cy="8512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Effects across trophic levels</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know the higher trophic levels matter for functioning</a:t>
            </a:r>
            <a:endParaRPr/>
          </a:p>
          <a:p>
            <a:pPr indent="-342900" lvl="0" marL="457200" rtl="0" algn="l">
              <a:spcBef>
                <a:spcPts val="0"/>
              </a:spcBef>
              <a:spcAft>
                <a:spcPts val="0"/>
              </a:spcAft>
              <a:buSzPts val="1800"/>
              <a:buChar char="-"/>
            </a:pPr>
            <a:r>
              <a:rPr lang="en"/>
              <a:t>Unclear how </a:t>
            </a:r>
            <a:r>
              <a:rPr i="1" lang="en"/>
              <a:t>diversity</a:t>
            </a:r>
            <a:r>
              <a:rPr lang="en"/>
              <a:t> in higher trophic levels impacts things</a:t>
            </a:r>
            <a:endParaRPr/>
          </a:p>
          <a:p>
            <a:pPr indent="-342900" lvl="0" marL="457200" rtl="0" algn="l">
              <a:spcBef>
                <a:spcPts val="0"/>
              </a:spcBef>
              <a:spcAft>
                <a:spcPts val="0"/>
              </a:spcAft>
              <a:buSzPts val="1800"/>
              <a:buChar char="-"/>
            </a:pPr>
            <a:r>
              <a:rPr lang="en"/>
              <a:t>Also unclear how diversity interacts across trophic levels </a:t>
            </a:r>
            <a:endParaRPr/>
          </a:p>
          <a:p>
            <a:pPr indent="-317500" lvl="1" marL="914400" rtl="0" algn="l">
              <a:spcBef>
                <a:spcPts val="0"/>
              </a:spcBef>
              <a:spcAft>
                <a:spcPts val="0"/>
              </a:spcAft>
              <a:buSzPts val="1400"/>
              <a:buChar char="-"/>
            </a:pPr>
            <a:r>
              <a:rPr lang="en"/>
              <a:t>(e.g., do herbivore diversity effects depend on plant diversity?)</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